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84" r:id="rId3"/>
    <p:sldId id="261" r:id="rId4"/>
    <p:sldId id="262" r:id="rId5"/>
    <p:sldId id="257" r:id="rId6"/>
    <p:sldId id="274" r:id="rId7"/>
    <p:sldId id="275" r:id="rId8"/>
    <p:sldId id="276" r:id="rId9"/>
    <p:sldId id="280" r:id="rId10"/>
    <p:sldId id="278" r:id="rId11"/>
    <p:sldId id="279" r:id="rId12"/>
    <p:sldId id="258" r:id="rId13"/>
    <p:sldId id="277" r:id="rId14"/>
    <p:sldId id="259" r:id="rId15"/>
    <p:sldId id="285" r:id="rId16"/>
    <p:sldId id="260" r:id="rId17"/>
    <p:sldId id="263" r:id="rId18"/>
    <p:sldId id="286" r:id="rId19"/>
    <p:sldId id="268" r:id="rId20"/>
    <p:sldId id="269" r:id="rId21"/>
    <p:sldId id="270" r:id="rId22"/>
    <p:sldId id="272" r:id="rId23"/>
    <p:sldId id="273" r:id="rId24"/>
    <p:sldId id="271" r:id="rId25"/>
    <p:sldId id="282" r:id="rId26"/>
    <p:sldId id="281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102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28004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2098"/>
            <a:ext cx="4118187" cy="6773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303690" y="9245600"/>
            <a:ext cx="384721" cy="379591"/>
          </a:xfrm>
          <a:ln/>
        </p:spPr>
        <p:txBody>
          <a:bodyPr/>
          <a:lstStyle>
            <a:lvl1pPr>
              <a:defRPr/>
            </a:lvl1pPr>
          </a:lstStyle>
          <a:p>
            <a:fld id="{9145939C-54F4-4CDD-9D77-8879750A6B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3231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2098"/>
            <a:ext cx="4118187" cy="6773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303690" y="9245600"/>
            <a:ext cx="384721" cy="379591"/>
          </a:xfrm>
          <a:ln/>
        </p:spPr>
        <p:txBody>
          <a:bodyPr/>
          <a:lstStyle>
            <a:lvl1pPr>
              <a:defRPr/>
            </a:lvl1pPr>
          </a:lstStyle>
          <a:p>
            <a:fld id="{263C4069-55E7-44FA-B45C-0582F6D335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0985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415431"/>
            <a:ext cx="11704320" cy="196878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50240" y="2709333"/>
            <a:ext cx="5743787" cy="58521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610773" y="2709333"/>
            <a:ext cx="5743787" cy="585216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2098"/>
            <a:ext cx="4118187" cy="6773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303690" y="9245600"/>
            <a:ext cx="384721" cy="379591"/>
          </a:xfrm>
          <a:ln/>
        </p:spPr>
        <p:txBody>
          <a:bodyPr/>
          <a:lstStyle>
            <a:lvl1pPr>
              <a:defRPr/>
            </a:lvl1pPr>
          </a:lstStyle>
          <a:p>
            <a:fld id="{E841B3D8-D44C-4F1E-B517-E8EDE1EB75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5498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常見老年性眼部疾病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常見老年性眼部疾病</a:t>
            </a:r>
          </a:p>
        </p:txBody>
      </p:sp>
      <p:sp>
        <p:nvSpPr>
          <p:cNvPr id="120" name="何宇光"/>
          <p:cNvSpPr txBox="1">
            <a:spLocks noGrp="1"/>
          </p:cNvSpPr>
          <p:nvPr>
            <p:ph type="subTitle" sz="quarter" idx="1"/>
          </p:nvPr>
        </p:nvSpPr>
        <p:spPr>
          <a:xfrm>
            <a:off x="1270000" y="5730240"/>
            <a:ext cx="10464800" cy="1130300"/>
          </a:xfrm>
          <a:prstGeom prst="rect">
            <a:avLst/>
          </a:prstGeom>
        </p:spPr>
        <p:txBody>
          <a:bodyPr>
            <a:normAutofit/>
          </a:bodyPr>
          <a:lstStyle>
            <a:lvl1pPr defTabSz="572516">
              <a:defRPr sz="3136"/>
            </a:lvl1pPr>
          </a:lstStyle>
          <a:p>
            <a:r>
              <a:rPr sz="5400" dirty="0" err="1" smtClean="0"/>
              <a:t>何宇光</a:t>
            </a:r>
            <a:endParaRPr lang="en-US" sz="5400" dirty="0" smtClean="0"/>
          </a:p>
          <a:p>
            <a:endParaRPr lang="en-US" sz="5400" dirty="0" smtClean="0"/>
          </a:p>
          <a:p>
            <a:endParaRPr lang="en-US" sz="5400" dirty="0" smtClean="0"/>
          </a:p>
          <a:p>
            <a:endParaRPr lang="en-US" sz="5400" dirty="0" smtClean="0"/>
          </a:p>
          <a:p>
            <a:endParaRPr sz="5400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zh-CN" smtClean="0">
                <a:ea typeface="宋体" pitchFamily="2" charset="-122"/>
              </a:rPr>
              <a:t>Posterior Vitreous Detachment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75360" y="2167467"/>
            <a:ext cx="5418667" cy="65024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zh-CN" sz="3413">
                <a:ea typeface="SimSun" panose="02010600030101010101" pitchFamily="2" charset="-122"/>
              </a:rPr>
              <a:t>Vitreous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844">
                <a:ea typeface="SimSun" panose="02010600030101010101" pitchFamily="2" charset="-122"/>
              </a:rPr>
              <a:t>Clear gel </a:t>
            </a:r>
            <a:r>
              <a:rPr lang="en-US" altLang="zh-CN" sz="2844">
                <a:latin typeface="Times New Roman" panose="02020603050405020304" pitchFamily="18" charset="0"/>
                <a:ea typeface="SimSun" panose="02010600030101010101" pitchFamily="2" charset="-122"/>
              </a:rPr>
              <a:t>“</a:t>
            </a:r>
            <a:r>
              <a:rPr lang="en-US" altLang="zh-CN" sz="2844">
                <a:ea typeface="SimSun" panose="02010600030101010101" pitchFamily="2" charset="-122"/>
              </a:rPr>
              <a:t>white of and egg</a:t>
            </a:r>
            <a:r>
              <a:rPr lang="en-US" altLang="zh-CN" sz="2844">
                <a:latin typeface="Times New Roman" panose="02020603050405020304" pitchFamily="18" charset="0"/>
                <a:ea typeface="SimSun" panose="02010600030101010101" pitchFamily="2" charset="-122"/>
              </a:rPr>
              <a:t>”</a:t>
            </a:r>
            <a:endParaRPr lang="en-US" altLang="zh-CN" sz="2844">
              <a:ea typeface="SimSun" panose="02010600030101010101" pitchFamily="2" charset="-122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zh-CN" sz="2844">
                <a:ea typeface="SimSun" panose="02010600030101010101" pitchFamily="2" charset="-122"/>
              </a:rPr>
              <a:t>Fills the central cavity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844">
                <a:ea typeface="SimSun" panose="02010600030101010101" pitchFamily="2" charset="-122"/>
              </a:rPr>
              <a:t>Attach to the retina, esp.at the vitreous base, optic nerve , macula and the vessels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3413">
                <a:ea typeface="SimSun" panose="02010600030101010101" pitchFamily="2" charset="-122"/>
              </a:rPr>
              <a:t>PVD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844">
                <a:ea typeface="SimSun" panose="02010600030101010101" pitchFamily="2" charset="-122"/>
              </a:rPr>
              <a:t>Most common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844">
                <a:ea typeface="SimSun" panose="02010600030101010101" pitchFamily="2" charset="-122"/>
              </a:rPr>
              <a:t>Age related liquefying process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844">
                <a:ea typeface="SimSun" panose="02010600030101010101" pitchFamily="2" charset="-122"/>
              </a:rPr>
              <a:t>Infrequently causes a problem</a:t>
            </a:r>
          </a:p>
          <a:p>
            <a:pPr lvl="1" eaLnBrk="1" hangingPunct="1">
              <a:lnSpc>
                <a:spcPct val="90000"/>
              </a:lnSpc>
            </a:pPr>
            <a:endParaRPr lang="en-US" altLang="zh-CN" sz="2844">
              <a:ea typeface="SimSun" panose="02010600030101010101" pitchFamily="2" charset="-122"/>
            </a:endParaRPr>
          </a:p>
          <a:p>
            <a:pPr lvl="1" eaLnBrk="1" hangingPunct="1">
              <a:lnSpc>
                <a:spcPct val="90000"/>
              </a:lnSpc>
            </a:pPr>
            <a:endParaRPr lang="zh-CN" altLang="en-US" sz="2844">
              <a:ea typeface="SimSun" panose="02010600030101010101" pitchFamily="2" charset="-122"/>
            </a:endParaRPr>
          </a:p>
        </p:txBody>
      </p:sp>
      <p:sp>
        <p:nvSpPr>
          <p:cNvPr id="5129" name="Rectangle 9"/>
          <p:cNvSpPr>
            <a:spLocks noGrp="1" noChangeAspect="1" noChangeArrowheads="1" noTextEdit="1"/>
          </p:cNvSpPr>
          <p:nvPr>
            <p:ph type="clipArt" sz="half" idx="2"/>
          </p:nvPr>
        </p:nvSpPr>
        <p:spPr>
          <a:xfrm>
            <a:off x="6502400" y="2709333"/>
            <a:ext cx="5737014" cy="5852160"/>
          </a:xfrm>
          <a:blipFill dpi="0" rotWithShape="1">
            <a:blip r:embed="rId2"/>
            <a:srcRect/>
            <a:stretch>
              <a:fillRect r="-1170"/>
            </a:stretch>
          </a:blipFill>
          <a:ln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44099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a typeface="宋体" pitchFamily="2" charset="-122"/>
              </a:rPr>
              <a:t>Symptoms of PVD</a:t>
            </a:r>
          </a:p>
        </p:txBody>
      </p:sp>
      <p:sp>
        <p:nvSpPr>
          <p:cNvPr id="9224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650240" y="2709333"/>
            <a:ext cx="5737014" cy="585216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zh-CN" sz="3982">
                <a:ea typeface="SimSun" panose="02010600030101010101" pitchFamily="2" charset="-122"/>
              </a:rPr>
              <a:t>Floaters</a:t>
            </a:r>
          </a:p>
          <a:p>
            <a:pPr lvl="1" eaLnBrk="1" hangingPunct="1"/>
            <a:r>
              <a:rPr lang="en-US" altLang="zh-CN" sz="3413">
                <a:ea typeface="SimSun" panose="02010600030101010101" pitchFamily="2" charset="-122"/>
              </a:rPr>
              <a:t>Condensed collagen in the liquefied vitreous</a:t>
            </a:r>
          </a:p>
          <a:p>
            <a:pPr eaLnBrk="1" hangingPunct="1"/>
            <a:r>
              <a:rPr lang="en-US" altLang="zh-CN" sz="3982">
                <a:ea typeface="SimSun" panose="02010600030101010101" pitchFamily="2" charset="-122"/>
              </a:rPr>
              <a:t>Flashes and Floaters</a:t>
            </a:r>
          </a:p>
          <a:p>
            <a:pPr lvl="1" eaLnBrk="1" hangingPunct="1"/>
            <a:r>
              <a:rPr lang="en-US" altLang="zh-CN" sz="3413">
                <a:ea typeface="SimSun" panose="02010600030101010101" pitchFamily="2" charset="-122"/>
              </a:rPr>
              <a:t>Flashes of light (photopsias)are caused by the tugging of the vitreous on the retina </a:t>
            </a:r>
          </a:p>
          <a:p>
            <a:pPr lvl="1" eaLnBrk="1" hangingPunct="1"/>
            <a:endParaRPr lang="zh-CN" altLang="en-US" sz="3413">
              <a:ea typeface="SimSun" panose="02010600030101010101" pitchFamily="2" charset="-122"/>
            </a:endParaRPr>
          </a:p>
        </p:txBody>
      </p:sp>
      <p:sp>
        <p:nvSpPr>
          <p:cNvPr id="9226" name="Rectangle 10"/>
          <p:cNvSpPr>
            <a:spLocks noGrp="1" noChangeAspect="1" noChangeArrowheads="1" noTextEdit="1"/>
          </p:cNvSpPr>
          <p:nvPr>
            <p:ph type="clipArt" sz="half" idx="2"/>
          </p:nvPr>
        </p:nvSpPr>
        <p:spPr>
          <a:xfrm>
            <a:off x="6617548" y="2709333"/>
            <a:ext cx="5737013" cy="5852160"/>
          </a:xfrm>
          <a:blipFill dpi="0" rotWithShape="1">
            <a:blip r:embed="rId2"/>
            <a:srcRect/>
            <a:stretch>
              <a:fillRect r="-4632"/>
            </a:stretch>
          </a:blipFill>
          <a:ln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64863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白內障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白內障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72" y="3357562"/>
            <a:ext cx="8339028" cy="4209098"/>
          </a:xfrm>
          <a:prstGeom prst="rect">
            <a:avLst/>
          </a:prstGeom>
        </p:spPr>
      </p:pic>
      <p:sp>
        <p:nvSpPr>
          <p:cNvPr id="3" name="AutoShape 2" descr="Woman with cloudy eye lens."/>
          <p:cNvSpPr>
            <a:spLocks noGrp="1" noChangeAspect="1" noChangeArrowheads="1"/>
          </p:cNvSpPr>
          <p:nvPr>
            <p:ph type="body"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单焦，多焦人工晶体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95" y="2933700"/>
            <a:ext cx="3905250" cy="2800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37" y="3230880"/>
            <a:ext cx="5298918" cy="250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5813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青光眼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青光眼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294" y="2192692"/>
            <a:ext cx="11113006" cy="7309448"/>
          </a:xfrm>
          <a:prstGeom prst="rect">
            <a:avLst/>
          </a:prstGeom>
        </p:spPr>
      </p:pic>
      <p:sp>
        <p:nvSpPr>
          <p:cNvPr id="12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青光眼的治疗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药物</a:t>
            </a:r>
            <a:endParaRPr lang="en-US" altLang="zh-CN" dirty="0" smtClean="0"/>
          </a:p>
          <a:p>
            <a:r>
              <a:rPr lang="zh-CN" altLang="en-US" dirty="0" smtClean="0"/>
              <a:t>激光</a:t>
            </a:r>
            <a:endParaRPr lang="en-US" altLang="zh-CN" dirty="0" smtClean="0"/>
          </a:p>
          <a:p>
            <a:r>
              <a:rPr lang="zh-CN" altLang="en-US" dirty="0" smtClean="0"/>
              <a:t>手术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40309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黃斑病變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黃斑病變</a:t>
            </a:r>
          </a:p>
        </p:txBody>
      </p:sp>
      <p:sp>
        <p:nvSpPr>
          <p:cNvPr id="131" name="老年性黃斑變性 （乾性）（濕性）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 smtClean="0"/>
              <a:t>老年性</a:t>
            </a:r>
            <a:r>
              <a:rPr lang="zh-CN" altLang="en-US" dirty="0"/>
              <a:t>黃斑變性</a:t>
            </a:r>
            <a:r>
              <a:rPr dirty="0" smtClean="0"/>
              <a:t> </a:t>
            </a:r>
            <a:r>
              <a:rPr dirty="0"/>
              <a:t>（</a:t>
            </a:r>
            <a:r>
              <a:rPr dirty="0" err="1"/>
              <a:t>乾性</a:t>
            </a:r>
            <a:r>
              <a:rPr dirty="0"/>
              <a:t>）（</a:t>
            </a:r>
            <a:r>
              <a:rPr dirty="0" err="1"/>
              <a:t>濕性</a:t>
            </a:r>
            <a:r>
              <a:rPr dirty="0"/>
              <a:t>）</a:t>
            </a:r>
          </a:p>
          <a:p>
            <a:r>
              <a:rPr dirty="0" err="1"/>
              <a:t>黃斑水腫</a:t>
            </a:r>
            <a:endParaRPr dirty="0"/>
          </a:p>
          <a:p>
            <a:r>
              <a:rPr dirty="0" err="1"/>
              <a:t>黃斑裂孔</a:t>
            </a:r>
            <a:endParaRPr dirty="0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 descr="Image_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36220"/>
            <a:ext cx="6596563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icifo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92930"/>
            <a:ext cx="7002780" cy="525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63606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黃斑變性</a:t>
            </a:r>
            <a:r>
              <a:rPr lang="zh-CN" altLang="en-US" dirty="0" smtClean="0"/>
              <a:t>的治疗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/>
              <a:t>乾性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Eye vitamin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endParaRPr lang="en-US" altLang="zh-TW" dirty="0"/>
          </a:p>
          <a:p>
            <a:r>
              <a:rPr lang="zh-TW" altLang="en-US" dirty="0" smtClean="0"/>
              <a:t>濕性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Injection of anti-VEGF</a:t>
            </a:r>
          </a:p>
          <a:p>
            <a:pPr lvl="1"/>
            <a:r>
              <a:rPr lang="en-US" altLang="zh-TW" dirty="0" smtClean="0"/>
              <a:t>Laser </a:t>
            </a:r>
            <a:endParaRPr lang="zh-TW" alt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41709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339974"/>
            <a:ext cx="7448971" cy="529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9051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1" y="0"/>
            <a:ext cx="1341120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902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2258" y="-1537548"/>
            <a:ext cx="13004800" cy="61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413"/>
          </a:p>
        </p:txBody>
      </p:sp>
      <p:grpSp>
        <p:nvGrpSpPr>
          <p:cNvPr id="86019" name="Group 3"/>
          <p:cNvGrpSpPr>
            <a:grpSpLocks/>
          </p:cNvGrpSpPr>
          <p:nvPr/>
        </p:nvGrpSpPr>
        <p:grpSpPr bwMode="auto">
          <a:xfrm>
            <a:off x="758613" y="1268871"/>
            <a:ext cx="11379200" cy="8236373"/>
            <a:chOff x="-4" y="0"/>
            <a:chExt cx="5547" cy="5750"/>
          </a:xfrm>
        </p:grpSpPr>
        <p:sp>
          <p:nvSpPr>
            <p:cNvPr id="860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543" cy="575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413"/>
            </a:p>
          </p:txBody>
        </p:sp>
        <p:grpSp>
          <p:nvGrpSpPr>
            <p:cNvPr id="86025" name="Group 5"/>
            <p:cNvGrpSpPr>
              <a:grpSpLocks/>
            </p:cNvGrpSpPr>
            <p:nvPr/>
          </p:nvGrpSpPr>
          <p:grpSpPr bwMode="auto">
            <a:xfrm>
              <a:off x="-4" y="0"/>
              <a:ext cx="5547" cy="5750"/>
              <a:chOff x="-4" y="0"/>
              <a:chExt cx="5547" cy="5750"/>
            </a:xfrm>
          </p:grpSpPr>
          <p:sp>
            <p:nvSpPr>
              <p:cNvPr id="86026" name="Rectangle 6"/>
              <p:cNvSpPr>
                <a:spLocks noChangeArrowheads="1"/>
              </p:cNvSpPr>
              <p:nvPr/>
            </p:nvSpPr>
            <p:spPr bwMode="auto">
              <a:xfrm>
                <a:off x="-4" y="0"/>
                <a:ext cx="151" cy="1012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1422">
                    <a:solidFill>
                      <a:srgbClr val="000000"/>
                    </a:solidFill>
                    <a:latin typeface="Arial" panose="020B0604020202020204" pitchFamily="34" charset="0"/>
                  </a:rPr>
                  <a:t>)</a:t>
                </a:r>
                <a:r>
                  <a:rPr lang="en-US" altLang="en-US" sz="1991"/>
                  <a:t/>
                </a:r>
                <a:br>
                  <a:rPr lang="en-US" altLang="en-US" sz="1991"/>
                </a:br>
                <a:r>
                  <a:rPr lang="en-US" altLang="en-US" sz="1991"/>
                  <a:t> </a:t>
                </a:r>
                <a:br>
                  <a:rPr lang="en-US" altLang="en-US" sz="1991"/>
                </a:br>
                <a:r>
                  <a:rPr lang="en-US" altLang="en-US" sz="1991"/>
                  <a:t> </a:t>
                </a:r>
                <a:br>
                  <a:rPr lang="en-US" altLang="en-US" sz="1991"/>
                </a:br>
                <a:endParaRPr lang="en-US" altLang="en-US" sz="3413"/>
              </a:p>
            </p:txBody>
          </p:sp>
          <p:grpSp>
            <p:nvGrpSpPr>
              <p:cNvPr id="86027" name="Group 7"/>
              <p:cNvGrpSpPr>
                <a:grpSpLocks/>
              </p:cNvGrpSpPr>
              <p:nvPr/>
            </p:nvGrpSpPr>
            <p:grpSpPr bwMode="auto">
              <a:xfrm>
                <a:off x="0" y="652"/>
                <a:ext cx="5543" cy="5098"/>
                <a:chOff x="0" y="652"/>
                <a:chExt cx="5543" cy="5098"/>
              </a:xfrm>
            </p:grpSpPr>
            <p:grpSp>
              <p:nvGrpSpPr>
                <p:cNvPr id="86028" name="Group 8"/>
                <p:cNvGrpSpPr>
                  <a:grpSpLocks/>
                </p:cNvGrpSpPr>
                <p:nvPr/>
              </p:nvGrpSpPr>
              <p:grpSpPr bwMode="auto">
                <a:xfrm>
                  <a:off x="0" y="652"/>
                  <a:ext cx="5543" cy="288"/>
                  <a:chOff x="0" y="652"/>
                  <a:chExt cx="5543" cy="288"/>
                </a:xfrm>
              </p:grpSpPr>
              <p:sp>
                <p:nvSpPr>
                  <p:cNvPr id="86035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652"/>
                    <a:ext cx="5543" cy="288"/>
                  </a:xfrm>
                  <a:prstGeom prst="rect">
                    <a:avLst/>
                  </a:prstGeom>
                  <a:solidFill>
                    <a:srgbClr val="FFFFCC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endParaRPr lang="en-US" altLang="en-US" sz="3413"/>
                  </a:p>
                </p:txBody>
              </p:sp>
              <p:sp>
                <p:nvSpPr>
                  <p:cNvPr id="86036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652"/>
                    <a:ext cx="5543" cy="288"/>
                  </a:xfrm>
                  <a:prstGeom prst="rect">
                    <a:avLst/>
                  </a:prstGeom>
                  <a:solidFill>
                    <a:srgbClr val="FFFFCC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3413"/>
                      <a:t>  </a:t>
                    </a:r>
                  </a:p>
                </p:txBody>
              </p:sp>
            </p:grpSp>
            <p:grpSp>
              <p:nvGrpSpPr>
                <p:cNvPr id="86029" name="Group 11"/>
                <p:cNvGrpSpPr>
                  <a:grpSpLocks/>
                </p:cNvGrpSpPr>
                <p:nvPr/>
              </p:nvGrpSpPr>
              <p:grpSpPr bwMode="auto">
                <a:xfrm>
                  <a:off x="0" y="940"/>
                  <a:ext cx="212" cy="4810"/>
                  <a:chOff x="0" y="940"/>
                  <a:chExt cx="212" cy="4810"/>
                </a:xfrm>
              </p:grpSpPr>
              <p:sp>
                <p:nvSpPr>
                  <p:cNvPr id="86033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940"/>
                    <a:ext cx="212" cy="4810"/>
                  </a:xfrm>
                  <a:prstGeom prst="rect">
                    <a:avLst/>
                  </a:prstGeom>
                  <a:solidFill>
                    <a:srgbClr val="FFFFCC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endParaRPr lang="en-US" altLang="en-US" sz="3413"/>
                  </a:p>
                </p:txBody>
              </p:sp>
              <p:sp>
                <p:nvSpPr>
                  <p:cNvPr id="86034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940"/>
                    <a:ext cx="212" cy="4810"/>
                  </a:xfrm>
                  <a:prstGeom prst="rect">
                    <a:avLst/>
                  </a:prstGeom>
                  <a:solidFill>
                    <a:srgbClr val="FFFFCC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3413"/>
                      <a:t>  </a:t>
                    </a:r>
                  </a:p>
                </p:txBody>
              </p:sp>
            </p:grpSp>
            <p:grpSp>
              <p:nvGrpSpPr>
                <p:cNvPr id="86030" name="Group 14"/>
                <p:cNvGrpSpPr>
                  <a:grpSpLocks/>
                </p:cNvGrpSpPr>
                <p:nvPr/>
              </p:nvGrpSpPr>
              <p:grpSpPr bwMode="auto">
                <a:xfrm>
                  <a:off x="212" y="940"/>
                  <a:ext cx="5330" cy="4810"/>
                  <a:chOff x="212" y="940"/>
                  <a:chExt cx="5330" cy="4810"/>
                </a:xfrm>
              </p:grpSpPr>
              <p:sp>
                <p:nvSpPr>
                  <p:cNvPr id="86031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212" y="940"/>
                    <a:ext cx="5330" cy="4810"/>
                  </a:xfrm>
                  <a:prstGeom prst="rect">
                    <a:avLst/>
                  </a:prstGeom>
                  <a:solidFill>
                    <a:srgbClr val="FFFFCC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endParaRPr lang="en-US" altLang="en-US" sz="3413"/>
                  </a:p>
                </p:txBody>
              </p:sp>
              <p:sp>
                <p:nvSpPr>
                  <p:cNvPr id="86032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212" y="940"/>
                    <a:ext cx="5330" cy="4810"/>
                  </a:xfrm>
                  <a:prstGeom prst="rect">
                    <a:avLst/>
                  </a:prstGeom>
                  <a:solidFill>
                    <a:srgbClr val="FFFFCC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3413"/>
                      <a:t>  </a:t>
                    </a:r>
                    <a:r>
                      <a:rPr lang="en-US" altLang="en-US" sz="66986"/>
                      <a:t> </a:t>
                    </a:r>
                    <a:r>
                      <a:rPr lang="en-US" altLang="en-US" sz="3413"/>
                      <a:t>                                                                                       </a:t>
                    </a:r>
                    <a:br>
                      <a:rPr lang="en-US" altLang="en-US" sz="3413"/>
                    </a:br>
                    <a:endParaRPr lang="en-US" altLang="en-US" sz="3413"/>
                  </a:p>
                </p:txBody>
              </p:sp>
            </p:grpSp>
          </p:grpSp>
        </p:grpSp>
      </p:grpSp>
      <p:pic>
        <p:nvPicPr>
          <p:cNvPr id="86020" name="Picture 17" descr="sp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23" y="1"/>
            <a:ext cx="15804" cy="1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18" descr="sp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23" y="650241"/>
            <a:ext cx="15804" cy="1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19" descr="ecs10161f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840" y="1810738"/>
            <a:ext cx="8019627" cy="72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Text Box 20"/>
          <p:cNvSpPr txBox="1">
            <a:spLocks noChangeArrowheads="1"/>
          </p:cNvSpPr>
          <p:nvPr/>
        </p:nvSpPr>
        <p:spPr bwMode="auto">
          <a:xfrm>
            <a:off x="3480871" y="401885"/>
            <a:ext cx="5713423" cy="79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551" b="1"/>
              <a:t>AREDS OUTCOMES</a:t>
            </a:r>
          </a:p>
        </p:txBody>
      </p:sp>
    </p:spTree>
    <p:extLst>
      <p:ext uri="{BB962C8B-B14F-4D97-AF65-F5344CB8AC3E}">
        <p14:creationId xmlns:p14="http://schemas.microsoft.com/office/powerpoint/2010/main" val="16608646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mtClean="0"/>
              <a:t>Doc, which vitamin should I take?</a:t>
            </a:r>
          </a:p>
        </p:txBody>
      </p:sp>
      <p:pic>
        <p:nvPicPr>
          <p:cNvPr id="87043" name="Picture 3" descr="DSC002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973" y="2167467"/>
            <a:ext cx="9645227" cy="723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575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AREDS2, Eye Vitamin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0" y="3878580"/>
            <a:ext cx="4953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83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What Vitamins in AREDS2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51200" y="2783920"/>
            <a:ext cx="79197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</a:rPr>
              <a:t>What </a:t>
            </a:r>
            <a:r>
              <a:rPr lang="en-US" sz="4800" dirty="0" smtClean="0">
                <a:solidFill>
                  <a:srgbClr val="FFFF00"/>
                </a:solidFill>
              </a:rPr>
              <a:t>500 </a:t>
            </a:r>
            <a:r>
              <a:rPr lang="en-US" sz="4800" dirty="0">
                <a:solidFill>
                  <a:srgbClr val="FFFF00"/>
                </a:solidFill>
              </a:rPr>
              <a:t>mg vitamin 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FF00"/>
                </a:solidFill>
              </a:rPr>
              <a:t>400 IU vitamin 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FF00"/>
                </a:solidFill>
              </a:rPr>
              <a:t>10 mg lutein.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FF00"/>
                </a:solidFill>
              </a:rPr>
              <a:t>2 mg zeaxanthin.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FF00"/>
                </a:solidFill>
              </a:rPr>
              <a:t>80 mg zinc.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FFFF00"/>
                </a:solidFill>
              </a:rPr>
              <a:t>2 mg copper.</a:t>
            </a:r>
          </a:p>
        </p:txBody>
      </p:sp>
    </p:spTree>
    <p:extLst>
      <p:ext uri="{BB962C8B-B14F-4D97-AF65-F5344CB8AC3E}">
        <p14:creationId xmlns:p14="http://schemas.microsoft.com/office/powerpoint/2010/main" val="2050008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mtClean="0"/>
              <a:t>Other Diet Recommended For AMD Patients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2107" y="2600961"/>
            <a:ext cx="10674773" cy="6933636"/>
          </a:xfrm>
        </p:spPr>
        <p:txBody>
          <a:bodyPr>
            <a:normAutofit fontScale="55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b="1" smtClean="0"/>
              <a:t>Fish</a:t>
            </a:r>
            <a:r>
              <a:rPr lang="en-US" altLang="en-US" smtClean="0"/>
              <a:t> and </a:t>
            </a:r>
            <a:r>
              <a:rPr lang="en-US" altLang="en-US" b="1" smtClean="0"/>
              <a:t>nuts</a:t>
            </a:r>
            <a:r>
              <a:rPr lang="en-US" altLang="en-US" smtClean="0"/>
              <a:t> intake inversely associated with development of AMD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altLang="en-US" smtClean="0"/>
              <a:t>Seddon JM, et al, Arch. Ophthalmol 121:1728,2003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b="1" smtClean="0"/>
              <a:t>Fruits</a:t>
            </a:r>
            <a:r>
              <a:rPr lang="en-US" altLang="en-US" smtClean="0"/>
              <a:t> intake inversely associated with the risk of neovascularization of AMD (Wet type)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altLang="en-US" smtClean="0"/>
              <a:t>Cho E, Seddon, et al, Arch. Ophthalmol 122:883, 2004</a:t>
            </a:r>
          </a:p>
          <a:p>
            <a:pPr lvl="3" eaLnBrk="1" hangingPunct="1">
              <a:lnSpc>
                <a:spcPct val="90000"/>
              </a:lnSpc>
              <a:defRPr/>
            </a:pPr>
            <a:endParaRPr lang="en-US" altLang="en-US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mtClean="0"/>
              <a:t>Cigarette Smoking, Fish Consumption, Omega-3 Fatty Acid Intake, and Associations With Age-Related Macular Degeneration: </a:t>
            </a:r>
            <a:r>
              <a:rPr lang="en-US" altLang="en-US" sz="3982"/>
              <a:t>The US Twin Study of Age-Related Macular Degeneration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altLang="en-US" smtClean="0"/>
              <a:t>Seddon, J. Archives of Ophthalmology, July 2006; Vol. 124: pp. 995-1001.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altLang="en-US" smtClean="0"/>
              <a:t>Chua, B. Archives of Ophthalmology, July 2006; Vol. 124: pp. 981-986. </a:t>
            </a:r>
          </a:p>
          <a:p>
            <a:pPr lvl="3" eaLnBrk="1" hangingPunct="1">
              <a:lnSpc>
                <a:spcPct val="90000"/>
              </a:lnSpc>
              <a:defRPr/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3639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dr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3790949"/>
            <a:ext cx="5276988" cy="50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588" y="4087568"/>
            <a:ext cx="6831192" cy="429880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lvl="0" indent="-457200">
              <a:spcBef>
                <a:spcPts val="4200"/>
              </a:spcBef>
            </a:pPr>
            <a:r>
              <a:rPr lang="zh-CN" altLang="en-US" sz="6000" dirty="0"/>
              <a:t>糖尿病眼</a:t>
            </a:r>
            <a:r>
              <a:rPr lang="zh-CN" altLang="en-US" sz="6000" dirty="0" smtClean="0"/>
              <a:t>底病变：水肿，出</a:t>
            </a:r>
            <a:r>
              <a:rPr lang="zh-CN" altLang="en-US" sz="6000" dirty="0"/>
              <a:t>血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7648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Thanks You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78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/>
          <a:srcRect l="18084" t="19914" r="20427" b="17640"/>
          <a:stretch/>
        </p:blipFill>
        <p:spPr>
          <a:xfrm>
            <a:off x="205740" y="1162050"/>
            <a:ext cx="12565380" cy="748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0358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210" t="21086" r="20562" b="17784"/>
          <a:stretch/>
        </p:blipFill>
        <p:spPr>
          <a:xfrm>
            <a:off x="115963" y="1112255"/>
            <a:ext cx="12959957" cy="7399285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417292" y="1270000"/>
            <a:ext cx="8635008" cy="592328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00980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白內障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乾眼症</a:t>
            </a:r>
          </a:p>
          <a:p>
            <a:r>
              <a:rPr dirty="0" err="1" smtClean="0"/>
              <a:t>白內障</a:t>
            </a:r>
            <a:endParaRPr dirty="0"/>
          </a:p>
          <a:p>
            <a:r>
              <a:rPr dirty="0" err="1"/>
              <a:t>青光眼</a:t>
            </a:r>
            <a:endParaRPr dirty="0"/>
          </a:p>
          <a:p>
            <a:r>
              <a:rPr dirty="0" err="1"/>
              <a:t>黃斑病變</a:t>
            </a:r>
            <a:endParaRPr dirty="0"/>
          </a:p>
          <a:p>
            <a:r>
              <a:rPr lang="zh-CN" altLang="en-US" dirty="0"/>
              <a:t>糖尿病眼底出</a:t>
            </a:r>
            <a:r>
              <a:rPr lang="zh-CN" altLang="en-US" dirty="0" smtClean="0"/>
              <a:t>血</a:t>
            </a:r>
            <a:r>
              <a:rPr lang="zh-CN" altLang="en-US" dirty="0"/>
              <a:t>飛蚊症</a:t>
            </a:r>
          </a:p>
          <a:p>
            <a:r>
              <a:rPr lang="zh-CN" altLang="en-US" dirty="0"/>
              <a:t>飛蚊症</a:t>
            </a:r>
          </a:p>
          <a:p>
            <a:endParaRPr lang="zh-CN" altLang="en-US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2500" y="711200"/>
            <a:ext cx="11099800" cy="2120900"/>
          </a:xfrm>
        </p:spPr>
        <p:txBody>
          <a:bodyPr>
            <a:normAutofit fontScale="90000"/>
          </a:bodyPr>
          <a:lstStyle/>
          <a:p>
            <a:pPr marL="457200" lvl="0" indent="-457200">
              <a:spcBef>
                <a:spcPts val="4200"/>
              </a:spcBef>
            </a:pPr>
            <a:r>
              <a:rPr lang="zh-CN" altLang="en-US" sz="7300" dirty="0"/>
              <a:t>乾眼症</a:t>
            </a:r>
            <a:r>
              <a:rPr lang="zh-CN" altLang="en-US" sz="3800" dirty="0"/>
              <a:t/>
            </a:r>
            <a:br>
              <a:rPr lang="zh-CN" altLang="en-US" sz="3800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2099310"/>
            <a:ext cx="11430000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4466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乾眼</a:t>
            </a:r>
            <a:r>
              <a:rPr lang="zh-CN" altLang="en-US" dirty="0" smtClean="0"/>
              <a:t>症：年龄相关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416" t="31328" r="39148" b="41917"/>
          <a:stretch/>
        </p:blipFill>
        <p:spPr>
          <a:xfrm>
            <a:off x="368770" y="3505200"/>
            <a:ext cx="12059985" cy="460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4840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乾眼</a:t>
            </a:r>
            <a:r>
              <a:rPr lang="zh-CN" altLang="en-US" dirty="0" smtClean="0"/>
              <a:t>症： 治疗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人工泪液</a:t>
            </a:r>
            <a:endParaRPr lang="en-US" altLang="zh-CN" dirty="0" smtClean="0"/>
          </a:p>
          <a:p>
            <a:r>
              <a:rPr lang="zh-CN" altLang="en-US" dirty="0" smtClean="0"/>
              <a:t>手指按摩</a:t>
            </a:r>
            <a:endParaRPr lang="en-US" altLang="zh-CN" dirty="0" smtClean="0"/>
          </a:p>
          <a:p>
            <a:r>
              <a:rPr lang="zh-CN" altLang="en-US" dirty="0" smtClean="0"/>
              <a:t>泪道封闭手术</a:t>
            </a:r>
            <a:endParaRPr lang="en-US" altLang="zh-CN" dirty="0" smtClean="0"/>
          </a:p>
          <a:p>
            <a:r>
              <a:rPr lang="zh-CN" altLang="en-US" dirty="0" smtClean="0"/>
              <a:t>特殊药</a:t>
            </a:r>
            <a:r>
              <a:rPr lang="zh-CN" altLang="en-US" dirty="0" smtClean="0"/>
              <a:t>物 </a:t>
            </a:r>
            <a:r>
              <a:rPr lang="en-US" altLang="zh-CN" dirty="0" smtClean="0"/>
              <a:t>(Steroids, </a:t>
            </a:r>
            <a:r>
              <a:rPr lang="en-US" altLang="zh-CN" dirty="0" err="1" smtClean="0"/>
              <a:t>Restasis</a:t>
            </a:r>
            <a:r>
              <a:rPr lang="en-US" altLang="zh-CN" dirty="0" smtClean="0"/>
              <a:t>)</a:t>
            </a:r>
            <a:endParaRPr lang="en-US" altLang="zh-CN" dirty="0" smtClean="0"/>
          </a:p>
          <a:p>
            <a:r>
              <a:rPr lang="zh-CN" altLang="en-US" dirty="0" smtClean="0"/>
              <a:t>全身系统治疗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7757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460" y="711200"/>
            <a:ext cx="11099800" cy="2120900"/>
          </a:xfrm>
        </p:spPr>
        <p:txBody>
          <a:bodyPr>
            <a:normAutofit fontScale="90000"/>
          </a:bodyPr>
          <a:lstStyle/>
          <a:p>
            <a:pPr marL="457200" lvl="0" indent="-457200">
              <a:spcBef>
                <a:spcPts val="4200"/>
              </a:spcBef>
            </a:pPr>
            <a:r>
              <a:rPr lang="zh-CN" altLang="en-US" sz="9800" dirty="0"/>
              <a:t>飛蚊症</a:t>
            </a:r>
            <a:r>
              <a:rPr lang="zh-CN" altLang="en-US" sz="3800" dirty="0"/>
              <a:t/>
            </a:r>
            <a:br>
              <a:rPr lang="zh-CN" altLang="en-US" sz="3800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玻璃体胶后脱离</a:t>
            </a:r>
            <a:endParaRPr lang="en-US" altLang="zh-C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65093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386</Words>
  <Application>Microsoft Office PowerPoint</Application>
  <PresentationFormat>Custom</PresentationFormat>
  <Paragraphs>80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Helvetica Light</vt:lpstr>
      <vt:lpstr>Helvetica Neue</vt:lpstr>
      <vt:lpstr>宋体</vt:lpstr>
      <vt:lpstr>宋体</vt:lpstr>
      <vt:lpstr>Arial</vt:lpstr>
      <vt:lpstr>Helvetica</vt:lpstr>
      <vt:lpstr>Times New Roman</vt:lpstr>
      <vt:lpstr>Gradient</vt:lpstr>
      <vt:lpstr>常見老年性眼部疾病</vt:lpstr>
      <vt:lpstr>PowerPoint Presentation</vt:lpstr>
      <vt:lpstr>PowerPoint Presentation</vt:lpstr>
      <vt:lpstr>PowerPoint Presentation</vt:lpstr>
      <vt:lpstr>PowerPoint Presentation</vt:lpstr>
      <vt:lpstr>乾眼症 </vt:lpstr>
      <vt:lpstr>乾眼症：年龄相关</vt:lpstr>
      <vt:lpstr>乾眼症： 治疗</vt:lpstr>
      <vt:lpstr>飛蚊症 </vt:lpstr>
      <vt:lpstr>Posterior Vitreous Detachment </vt:lpstr>
      <vt:lpstr>Symptoms of PVD</vt:lpstr>
      <vt:lpstr>白內障</vt:lpstr>
      <vt:lpstr>单焦，多焦人工晶体</vt:lpstr>
      <vt:lpstr>青光眼</vt:lpstr>
      <vt:lpstr>青光眼的治疗</vt:lpstr>
      <vt:lpstr>黃斑病變</vt:lpstr>
      <vt:lpstr>PowerPoint Presentation</vt:lpstr>
      <vt:lpstr>黃斑變性的治疗</vt:lpstr>
      <vt:lpstr>PowerPoint Presentation</vt:lpstr>
      <vt:lpstr>PowerPoint Presentation</vt:lpstr>
      <vt:lpstr>Doc, which vitamin should I take?</vt:lpstr>
      <vt:lpstr>AREDS2, Eye Vitamin</vt:lpstr>
      <vt:lpstr>What Vitamins in AREDS2</vt:lpstr>
      <vt:lpstr>Other Diet Recommended For AMD Patients</vt:lpstr>
      <vt:lpstr>糖尿病眼底病变：水肿，出血</vt:lpstr>
      <vt:lpstr>Thanks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常見老年性眼部疾病</dc:title>
  <cp:lastModifiedBy>Yuguang He</cp:lastModifiedBy>
  <cp:revision>16</cp:revision>
  <dcterms:modified xsi:type="dcterms:W3CDTF">2018-03-03T02:30:19Z</dcterms:modified>
</cp:coreProperties>
</file>